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5"/>
  </p:notesMasterIdLst>
  <p:sldIdLst>
    <p:sldId id="256" r:id="rId2"/>
    <p:sldId id="258" r:id="rId3"/>
    <p:sldId id="259" r:id="rId4"/>
    <p:sldId id="263" r:id="rId5"/>
    <p:sldId id="307" r:id="rId6"/>
    <p:sldId id="334" r:id="rId7"/>
    <p:sldId id="318" r:id="rId8"/>
    <p:sldId id="317" r:id="rId9"/>
    <p:sldId id="270" r:id="rId10"/>
    <p:sldId id="333" r:id="rId11"/>
    <p:sldId id="320" r:id="rId12"/>
    <p:sldId id="324" r:id="rId13"/>
    <p:sldId id="321" r:id="rId14"/>
    <p:sldId id="309" r:id="rId15"/>
    <p:sldId id="335" r:id="rId16"/>
    <p:sldId id="310" r:id="rId17"/>
    <p:sldId id="325" r:id="rId18"/>
    <p:sldId id="322" r:id="rId19"/>
    <p:sldId id="328" r:id="rId20"/>
    <p:sldId id="313" r:id="rId21"/>
    <p:sldId id="314" r:id="rId22"/>
    <p:sldId id="327" r:id="rId23"/>
    <p:sldId id="285" r:id="rId24"/>
  </p:sldIdLst>
  <p:sldSz cx="9144000" cy="5143500" type="screen16x9"/>
  <p:notesSz cx="6858000" cy="9144000"/>
  <p:embeddedFontLst>
    <p:embeddedFont>
      <p:font typeface="Big Shoulders Text Black" panose="020B0604020202020204" charset="0"/>
      <p:bold r:id="rId26"/>
    </p:embeddedFont>
    <p:embeddedFont>
      <p:font typeface="Bigshot One" panose="020B0604020202020204" charset="0"/>
      <p:regular r:id="rId27"/>
    </p:embeddedFont>
    <p:embeddedFont>
      <p:font typeface="Calibri" panose="020F0502020204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Overpas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7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7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13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7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32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843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8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1225950"/>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Regression</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504415" y="780338"/>
            <a:ext cx="2833097"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627" name="Google Shape;627;p45"/>
          <p:cNvSpPr txBox="1">
            <a:spLocks noGrp="1"/>
          </p:cNvSpPr>
          <p:nvPr>
            <p:ph type="subTitle" idx="1"/>
          </p:nvPr>
        </p:nvSpPr>
        <p:spPr>
          <a:xfrm>
            <a:off x="504416" y="1955212"/>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I used Regular Expressions (</a:t>
            </a:r>
            <a:r>
              <a:rPr lang="en-US" sz="1100" dirty="0" err="1"/>
              <a:t>RegEx</a:t>
            </a:r>
            <a:r>
              <a:rPr lang="en-US" sz="1100" dirty="0"/>
              <a:t>) to extract multiple features from the raw string data. An example of this would be extracting the base storage type.</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 process of designing artificial features into an algorithm. These artificial features are then used by that algorithm in order to improve its performance, or in other words reap better results (Patel, 2021)</a:t>
            </a:r>
          </a:p>
        </p:txBody>
      </p:sp>
      <p:sp>
        <p:nvSpPr>
          <p:cNvPr id="630" name="Google Shape;630;p45"/>
          <p:cNvSpPr/>
          <p:nvPr/>
        </p:nvSpPr>
        <p:spPr>
          <a:xfrm>
            <a:off x="3500846" y="969749"/>
            <a:ext cx="5434148" cy="35434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B10A127F-D25D-8C7A-B2EB-AED2469C8CD1}"/>
              </a:ext>
            </a:extLst>
          </p:cNvPr>
          <p:cNvPicPr>
            <a:picLocks noChangeAspect="1"/>
          </p:cNvPicPr>
          <p:nvPr/>
        </p:nvPicPr>
        <p:blipFill>
          <a:blip r:embed="rId4"/>
          <a:stretch>
            <a:fillRect/>
          </a:stretch>
        </p:blipFill>
        <p:spPr>
          <a:xfrm>
            <a:off x="3561301" y="1031966"/>
            <a:ext cx="5315209" cy="3415304"/>
          </a:xfrm>
          <a:prstGeom prst="rect">
            <a:avLst/>
          </a:prstGeom>
        </p:spPr>
      </p:pic>
    </p:spTree>
    <p:extLst>
      <p:ext uri="{BB962C8B-B14F-4D97-AF65-F5344CB8AC3E}">
        <p14:creationId xmlns:p14="http://schemas.microsoft.com/office/powerpoint/2010/main" val="1225709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03333" y="157041"/>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Chi-Square Test for Association</a:t>
            </a:r>
            <a:endParaRPr dirty="0"/>
          </a:p>
        </p:txBody>
      </p:sp>
      <p:sp>
        <p:nvSpPr>
          <p:cNvPr id="630" name="Google Shape;630;p45"/>
          <p:cNvSpPr/>
          <p:nvPr/>
        </p:nvSpPr>
        <p:spPr>
          <a:xfrm>
            <a:off x="111035" y="1117857"/>
            <a:ext cx="4487091" cy="356497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a:extLst>
              <a:ext uri="{FF2B5EF4-FFF2-40B4-BE49-F238E27FC236}">
                <a16:creationId xmlns:a16="http://schemas.microsoft.com/office/drawing/2014/main" id="{6396657E-260B-8E04-B858-376AE157D1EB}"/>
              </a:ext>
            </a:extLst>
          </p:cNvPr>
          <p:cNvPicPr>
            <a:picLocks noChangeAspect="1"/>
          </p:cNvPicPr>
          <p:nvPr/>
        </p:nvPicPr>
        <p:blipFill>
          <a:blip r:embed="rId3"/>
          <a:stretch>
            <a:fillRect/>
          </a:stretch>
        </p:blipFill>
        <p:spPr>
          <a:xfrm>
            <a:off x="176348" y="1198518"/>
            <a:ext cx="4341951" cy="3400457"/>
          </a:xfrm>
          <a:prstGeom prst="rect">
            <a:avLst/>
          </a:prstGeom>
        </p:spPr>
      </p:pic>
      <p:pic>
        <p:nvPicPr>
          <p:cNvPr id="6" name="Picture 5">
            <a:extLst>
              <a:ext uri="{FF2B5EF4-FFF2-40B4-BE49-F238E27FC236}">
                <a16:creationId xmlns:a16="http://schemas.microsoft.com/office/drawing/2014/main" id="{43F39BDE-AEF2-7135-16EA-2E0F1A94A130}"/>
              </a:ext>
            </a:extLst>
          </p:cNvPr>
          <p:cNvPicPr>
            <a:picLocks noChangeAspect="1"/>
          </p:cNvPicPr>
          <p:nvPr/>
        </p:nvPicPr>
        <p:blipFill>
          <a:blip r:embed="rId4"/>
          <a:stretch>
            <a:fillRect/>
          </a:stretch>
        </p:blipFill>
        <p:spPr>
          <a:xfrm>
            <a:off x="4901632" y="1200116"/>
            <a:ext cx="3418510" cy="3400457"/>
          </a:xfrm>
          <a:prstGeom prst="rect">
            <a:avLst/>
          </a:prstGeom>
        </p:spPr>
      </p:pic>
      <p:sp>
        <p:nvSpPr>
          <p:cNvPr id="24" name="Google Shape;630;p45">
            <a:extLst>
              <a:ext uri="{FF2B5EF4-FFF2-40B4-BE49-F238E27FC236}">
                <a16:creationId xmlns:a16="http://schemas.microsoft.com/office/drawing/2014/main" id="{B2BBDA55-AA5C-F15E-9BED-6D3DB1668C1D}"/>
              </a:ext>
            </a:extLst>
          </p:cNvPr>
          <p:cNvSpPr/>
          <p:nvPr/>
        </p:nvSpPr>
        <p:spPr>
          <a:xfrm>
            <a:off x="4795922" y="1117857"/>
            <a:ext cx="3629932" cy="356497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92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752614" y="322438"/>
            <a:ext cx="418238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Data Exploration</a:t>
            </a:r>
            <a:br>
              <a:rPr lang="en-GB" dirty="0"/>
            </a:br>
            <a:r>
              <a:rPr lang="en-US" sz="1400" dirty="0"/>
              <a:t>Lasso Regression for Feature Importance Analysis</a:t>
            </a:r>
            <a:br>
              <a:rPr lang="en-US" sz="1400" dirty="0"/>
            </a:br>
            <a:endParaRPr lang="en-GB" sz="1400"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320040" y="692331"/>
            <a:ext cx="4232366" cy="410173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1938992"/>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After running a </a:t>
            </a:r>
            <a:r>
              <a:rPr lang="en-US" sz="1200" dirty="0" err="1">
                <a:latin typeface="Times New Roman" panose="02020603050405020304" pitchFamily="18" charset="0"/>
                <a:cs typeface="Times New Roman" panose="02020603050405020304" pitchFamily="18" charset="0"/>
              </a:rPr>
              <a:t>GridSearch</a:t>
            </a:r>
            <a:r>
              <a:rPr lang="en-US" sz="1200" dirty="0">
                <a:latin typeface="Times New Roman" panose="02020603050405020304" pitchFamily="18" charset="0"/>
                <a:cs typeface="Times New Roman" panose="02020603050405020304" pitchFamily="18" charset="0"/>
              </a:rPr>
              <a:t> for the most optimal Lasso Regression parameters, we can see that important numerical features considered by the model are all the features except for Screen Height</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may be due to the fact that even though Screen Width and Screen Height are different values, they are correlated exactly and therefore is redundant to keep Screen Height</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A screenshot of a computer&#10;&#10;Description automatically generated with medium confidence">
            <a:extLst>
              <a:ext uri="{FF2B5EF4-FFF2-40B4-BE49-F238E27FC236}">
                <a16:creationId xmlns:a16="http://schemas.microsoft.com/office/drawing/2014/main" id="{A5FF11E7-2D64-2B40-E8BA-6AE33FE10CDE}"/>
              </a:ext>
            </a:extLst>
          </p:cNvPr>
          <p:cNvPicPr>
            <a:picLocks noChangeAspect="1"/>
          </p:cNvPicPr>
          <p:nvPr/>
        </p:nvPicPr>
        <p:blipFill>
          <a:blip r:embed="rId3"/>
          <a:stretch>
            <a:fillRect/>
          </a:stretch>
        </p:blipFill>
        <p:spPr>
          <a:xfrm>
            <a:off x="412282" y="757435"/>
            <a:ext cx="4039836" cy="3990703"/>
          </a:xfrm>
          <a:prstGeom prst="rect">
            <a:avLst/>
          </a:prstGeom>
        </p:spPr>
      </p:pic>
    </p:spTree>
    <p:extLst>
      <p:ext uri="{BB962C8B-B14F-4D97-AF65-F5344CB8AC3E}">
        <p14:creationId xmlns:p14="http://schemas.microsoft.com/office/powerpoint/2010/main" val="180794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5223969" y="336310"/>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Correlation Matrix</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50375" y="809897"/>
            <a:ext cx="5030876" cy="370332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extBox 21">
            <a:extLst>
              <a:ext uri="{FF2B5EF4-FFF2-40B4-BE49-F238E27FC236}">
                <a16:creationId xmlns:a16="http://schemas.microsoft.com/office/drawing/2014/main" id="{E13D827C-D67B-55AD-C8FF-5CB0970E84F1}"/>
              </a:ext>
            </a:extLst>
          </p:cNvPr>
          <p:cNvSpPr txBox="1"/>
          <p:nvPr/>
        </p:nvSpPr>
        <p:spPr>
          <a:xfrm>
            <a:off x="5212524" y="1430483"/>
            <a:ext cx="3879225" cy="2677656"/>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As we can see from the Correlation Matrix:</a:t>
            </a:r>
          </a:p>
          <a:p>
            <a:pPr marL="171450" indent="-171450" algn="just">
              <a:buFontTx/>
              <a:buChar char="-"/>
            </a:pPr>
            <a:r>
              <a:rPr lang="en-US" sz="1200" dirty="0">
                <a:latin typeface="Times New Roman" panose="02020603050405020304" pitchFamily="18" charset="0"/>
                <a:cs typeface="Times New Roman" panose="02020603050405020304" pitchFamily="18" charset="0"/>
              </a:rPr>
              <a:t>Screen Height and Screen Width are correlated</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Tx/>
              <a:buChar char="-"/>
            </a:pPr>
            <a:r>
              <a:rPr lang="en-US" sz="1200" dirty="0">
                <a:latin typeface="Times New Roman" panose="02020603050405020304" pitchFamily="18" charset="0"/>
                <a:cs typeface="Times New Roman" panose="02020603050405020304" pitchFamily="18" charset="0"/>
              </a:rPr>
              <a:t>There is also a very strong correlation between Screen Width &amp; Height and Screen DPI. This is expected because the parameters used to calculate Screen DPI stem from the height and width of the screen</a:t>
            </a:r>
          </a:p>
          <a:p>
            <a:pPr algn="just"/>
            <a:endParaRPr lang="en-US" sz="1200" dirty="0">
              <a:latin typeface="Times New Roman" panose="02020603050405020304" pitchFamily="18" charset="0"/>
              <a:cs typeface="Times New Roman" panose="02020603050405020304" pitchFamily="18" charset="0"/>
            </a:endParaRPr>
          </a:p>
          <a:p>
            <a:pPr marL="171450" indent="-171450" algn="just">
              <a:buFontTx/>
              <a:buChar char="-"/>
            </a:pPr>
            <a:r>
              <a:rPr lang="en-US" sz="1200" dirty="0">
                <a:latin typeface="Times New Roman" panose="02020603050405020304" pitchFamily="18" charset="0"/>
                <a:cs typeface="Times New Roman" panose="02020603050405020304" pitchFamily="18" charset="0"/>
              </a:rPr>
              <a:t>Screen Size and Weight of laptop are also correlated. This correlation is natural due to the increase in construction materials required to manufacture a bigger laptop</a:t>
            </a:r>
          </a:p>
          <a:p>
            <a:pPr marL="171450" indent="-171450" algn="just">
              <a:buFontTx/>
              <a:buChar char="-"/>
            </a:pPr>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
        <p:nvSpPr>
          <p:cNvPr id="28" name="Google Shape;254;p31">
            <a:extLst>
              <a:ext uri="{FF2B5EF4-FFF2-40B4-BE49-F238E27FC236}">
                <a16:creationId xmlns:a16="http://schemas.microsoft.com/office/drawing/2014/main" id="{91EC5A91-F8A3-3644-A1D6-EF7D756C97B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68352F33-0324-5C81-3FEC-01C995F01083}"/>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a:extLst>
              <a:ext uri="{FF2B5EF4-FFF2-40B4-BE49-F238E27FC236}">
                <a16:creationId xmlns:a16="http://schemas.microsoft.com/office/drawing/2014/main" id="{FD50F6CD-E601-224B-CBCB-60E436F6C8B8}"/>
              </a:ext>
            </a:extLst>
          </p:cNvPr>
          <p:cNvPicPr>
            <a:picLocks noChangeAspect="1"/>
          </p:cNvPicPr>
          <p:nvPr/>
        </p:nvPicPr>
        <p:blipFill>
          <a:blip r:embed="rId3"/>
          <a:stretch>
            <a:fillRect/>
          </a:stretch>
        </p:blipFill>
        <p:spPr>
          <a:xfrm>
            <a:off x="229808" y="906350"/>
            <a:ext cx="4876346" cy="3535668"/>
          </a:xfrm>
          <a:prstGeom prst="rect">
            <a:avLst/>
          </a:prstGeom>
        </p:spPr>
      </p:pic>
    </p:spTree>
    <p:extLst>
      <p:ext uri="{BB962C8B-B14F-4D97-AF65-F5344CB8AC3E}">
        <p14:creationId xmlns:p14="http://schemas.microsoft.com/office/powerpoint/2010/main" val="256803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63568" y="1563623"/>
            <a:ext cx="4236588" cy="3139321"/>
          </a:xfrm>
          <a:prstGeom prst="rect">
            <a:avLst/>
          </a:prstGeom>
          <a:noFill/>
        </p:spPr>
        <p:txBody>
          <a:bodyPr wrap="square" rtlCol="0">
            <a:spAutoFit/>
          </a:bodyPr>
          <a:lstStyle/>
          <a:p>
            <a:pPr algn="just"/>
            <a:r>
              <a:rPr lang="en-US" sz="1100" b="1" u="sng" dirty="0">
                <a:latin typeface="Times New Roman" panose="02020603050405020304" pitchFamily="18" charset="0"/>
                <a:cs typeface="Times New Roman" panose="02020603050405020304" pitchFamily="18" charset="0"/>
              </a:rPr>
              <a:t>Mean Squared Error (MSE) &amp; Root Mean Squared Error (RMSE)</a:t>
            </a:r>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 </a:t>
            </a:r>
          </a:p>
          <a:p>
            <a:pPr algn="just"/>
            <a:r>
              <a:rPr lang="en-US" sz="1100" dirty="0">
                <a:latin typeface="Times New Roman" panose="02020603050405020304" pitchFamily="18" charset="0"/>
                <a:cs typeface="Times New Roman" panose="02020603050405020304" pitchFamily="18" charset="0"/>
              </a:rPr>
              <a:t>Take the difference between your model’s predictions and test values, square it, and average it out across the whole dataset.</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Advantage: MSE is great for ensuring that our trained model has no outlier predictions with huge errors, since the MSE puts larger weight on these errors due to the squaring part of the function.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Disadvantage: If our model makes a single very bad prediction, the squaring part of the function magnifies the error. Yet in many practical cases we don’t care much about these outliers and are aiming for more of a well-rounded model that performs good enough on the majority.</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Since our model doesn’t have any outlier values, we can </a:t>
            </a:r>
            <a:r>
              <a:rPr lang="en-US" sz="1100">
                <a:latin typeface="Times New Roman" panose="02020603050405020304" pitchFamily="18" charset="0"/>
                <a:cs typeface="Times New Roman" panose="02020603050405020304" pitchFamily="18" charset="0"/>
              </a:rPr>
              <a:t>safely proceed to using </a:t>
            </a:r>
            <a:r>
              <a:rPr lang="en-US" sz="1100" i="1">
                <a:latin typeface="Times New Roman" panose="02020603050405020304" pitchFamily="18" charset="0"/>
                <a:cs typeface="Times New Roman" panose="02020603050405020304" pitchFamily="18" charset="0"/>
              </a:rPr>
              <a:t>MSE </a:t>
            </a:r>
            <a:r>
              <a:rPr lang="en-US" sz="1100">
                <a:latin typeface="Times New Roman" panose="02020603050405020304" pitchFamily="18" charset="0"/>
                <a:cs typeface="Times New Roman" panose="02020603050405020304" pitchFamily="18" charset="0"/>
              </a:rPr>
              <a:t>and </a:t>
            </a:r>
            <a:r>
              <a:rPr lang="en-US" sz="1100" i="1">
                <a:latin typeface="Times New Roman" panose="02020603050405020304" pitchFamily="18" charset="0"/>
                <a:cs typeface="Times New Roman" panose="02020603050405020304" pitchFamily="18" charset="0"/>
              </a:rPr>
              <a:t>RMSE</a:t>
            </a:r>
            <a:br>
              <a:rPr lang="en-US" sz="1100" dirty="0">
                <a:latin typeface="Times New Roman" panose="02020603050405020304" pitchFamily="18" charset="0"/>
                <a:cs typeface="Times New Roman" panose="02020603050405020304" pitchFamily="18" charset="0"/>
              </a:rPr>
            </a:br>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(Seif, 2022)  </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9" name="Picture 8">
            <a:extLst>
              <a:ext uri="{FF2B5EF4-FFF2-40B4-BE49-F238E27FC236}">
                <a16:creationId xmlns:a16="http://schemas.microsoft.com/office/drawing/2014/main" id="{F8754B08-BF93-9FFE-176F-5A7946654010}"/>
              </a:ext>
            </a:extLst>
          </p:cNvPr>
          <p:cNvPicPr>
            <a:picLocks noChangeAspect="1"/>
          </p:cNvPicPr>
          <p:nvPr/>
        </p:nvPicPr>
        <p:blipFill>
          <a:blip r:embed="rId3"/>
          <a:stretch>
            <a:fillRect/>
          </a:stretch>
        </p:blipFill>
        <p:spPr>
          <a:xfrm>
            <a:off x="4760849" y="1728852"/>
            <a:ext cx="4133677" cy="1793201"/>
          </a:xfrm>
          <a:prstGeom prst="rect">
            <a:avLst/>
          </a:prstGeom>
        </p:spPr>
      </p:pic>
      <p:sp>
        <p:nvSpPr>
          <p:cNvPr id="27" name="Google Shape;630;p45">
            <a:extLst>
              <a:ext uri="{FF2B5EF4-FFF2-40B4-BE49-F238E27FC236}">
                <a16:creationId xmlns:a16="http://schemas.microsoft.com/office/drawing/2014/main" id="{313A884A-3503-97DB-BD30-4BB1F59B9309}"/>
              </a:ext>
            </a:extLst>
          </p:cNvPr>
          <p:cNvSpPr/>
          <p:nvPr/>
        </p:nvSpPr>
        <p:spPr>
          <a:xfrm>
            <a:off x="4643845" y="1645556"/>
            <a:ext cx="4302137" cy="195979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6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421138"/>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720000" y="1131945"/>
            <a:ext cx="4294800" cy="3472975"/>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Baseline Model</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k-Nearest Neighbours (kNN)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Support Vector Machine (SVM)</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Linear Regression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Gradient Boosting</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Random Forest</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Decision Tree</a:t>
            </a:r>
          </a:p>
          <a:p>
            <a:pPr marL="285750" lvl="0" indent="-285750" algn="l" rtl="0">
              <a:spcBef>
                <a:spcPts val="0"/>
              </a:spcBef>
              <a:spcAft>
                <a:spcPts val="0"/>
              </a:spcAft>
              <a:buFontTx/>
              <a:buChar char="-"/>
            </a:pPr>
            <a:endParaRPr lang="en-US" dirty="0">
              <a:solidFill>
                <a:schemeClr val="dk1"/>
              </a:solidFill>
              <a:latin typeface="Times New Roman" panose="02020603050405020304" pitchFamily="18" charset="0"/>
              <a:cs typeface="Times New Roman" panose="02020603050405020304" pitchFamily="18" charset="0"/>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42066" y="395013"/>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kNN Regressor</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descr="Chart, scatter chart&#10;&#10;Description automatically generated">
            <a:extLst>
              <a:ext uri="{FF2B5EF4-FFF2-40B4-BE49-F238E27FC236}">
                <a16:creationId xmlns:a16="http://schemas.microsoft.com/office/drawing/2014/main" id="{BD71E3E1-9DBC-0257-C6BA-79893F190802}"/>
              </a:ext>
            </a:extLst>
          </p:cNvPr>
          <p:cNvPicPr>
            <a:picLocks noChangeAspect="1"/>
          </p:cNvPicPr>
          <p:nvPr/>
        </p:nvPicPr>
        <p:blipFill>
          <a:blip r:embed="rId3"/>
          <a:stretch>
            <a:fillRect/>
          </a:stretch>
        </p:blipFill>
        <p:spPr>
          <a:xfrm>
            <a:off x="4743349" y="479249"/>
            <a:ext cx="4236588" cy="2752525"/>
          </a:xfrm>
          <a:prstGeom prst="rect">
            <a:avLst/>
          </a:prstGeom>
        </p:spPr>
      </p:pic>
      <p:pic>
        <p:nvPicPr>
          <p:cNvPr id="8" name="Picture 7">
            <a:extLst>
              <a:ext uri="{FF2B5EF4-FFF2-40B4-BE49-F238E27FC236}">
                <a16:creationId xmlns:a16="http://schemas.microsoft.com/office/drawing/2014/main" id="{F8E7BC2E-F943-D5C3-B3D2-70BC70F73E09}"/>
              </a:ext>
            </a:extLst>
          </p:cNvPr>
          <p:cNvPicPr>
            <a:picLocks noChangeAspect="1"/>
          </p:cNvPicPr>
          <p:nvPr/>
        </p:nvPicPr>
        <p:blipFill>
          <a:blip r:embed="rId4"/>
          <a:stretch>
            <a:fillRect/>
          </a:stretch>
        </p:blipFill>
        <p:spPr>
          <a:xfrm>
            <a:off x="5295028" y="3478939"/>
            <a:ext cx="3262136" cy="1131972"/>
          </a:xfrm>
          <a:prstGeom prst="rect">
            <a:avLst/>
          </a:prstGeom>
        </p:spPr>
      </p:pic>
      <p:sp>
        <p:nvSpPr>
          <p:cNvPr id="23" name="TextBox 22">
            <a:extLst>
              <a:ext uri="{FF2B5EF4-FFF2-40B4-BE49-F238E27FC236}">
                <a16:creationId xmlns:a16="http://schemas.microsoft.com/office/drawing/2014/main" id="{D74347EC-59A2-F0E9-E0B7-F45A2B086D94}"/>
              </a:ext>
            </a:extLst>
          </p:cNvPr>
          <p:cNvSpPr txBox="1"/>
          <p:nvPr/>
        </p:nvSpPr>
        <p:spPr>
          <a:xfrm>
            <a:off x="231900" y="1465628"/>
            <a:ext cx="3973008" cy="2462213"/>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initial modelling we observed that this Gradient Boosting model produced:</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2788977.04</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1670.02</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0.25</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$1670 accuracy, with a coefficient of determination of 0.62, meaning that our model is able to explain only 25%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badly when faced with unseen test data.</a:t>
            </a:r>
          </a:p>
        </p:txBody>
      </p:sp>
    </p:spTree>
    <p:extLst>
      <p:ext uri="{BB962C8B-B14F-4D97-AF65-F5344CB8AC3E}">
        <p14:creationId xmlns:p14="http://schemas.microsoft.com/office/powerpoint/2010/main" val="2915402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4062" y="505970"/>
            <a:ext cx="4633765" cy="8573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231900" y="1465628"/>
            <a:ext cx="3973008" cy="2462213"/>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initial modelling we observed that this Gradient Boosting model produced:</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1419406.26</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1191.39</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0.62</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$1191 accuracy, with a coefficient of determination of 0.62, meaning that our model is able to explain 62%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36" name="Google Shape;254;p31">
            <a:extLst>
              <a:ext uri="{FF2B5EF4-FFF2-40B4-BE49-F238E27FC236}">
                <a16:creationId xmlns:a16="http://schemas.microsoft.com/office/drawing/2014/main" id="{7DC226B8-4EC0-8C90-5251-E7ED274E2B7C}"/>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17" name="Google Shape;630;p45">
            <a:extLst>
              <a:ext uri="{FF2B5EF4-FFF2-40B4-BE49-F238E27FC236}">
                <a16:creationId xmlns:a16="http://schemas.microsoft.com/office/drawing/2014/main" id="{8EE69EC3-4F89-01E5-A5FC-E43F95DCB5B8}"/>
              </a:ext>
            </a:extLst>
          </p:cNvPr>
          <p:cNvSpPr/>
          <p:nvPr/>
        </p:nvSpPr>
        <p:spPr>
          <a:xfrm>
            <a:off x="4696097" y="440757"/>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descr="Chart, scatter chart&#10;&#10;Description automatically generated">
            <a:extLst>
              <a:ext uri="{FF2B5EF4-FFF2-40B4-BE49-F238E27FC236}">
                <a16:creationId xmlns:a16="http://schemas.microsoft.com/office/drawing/2014/main" id="{E4DC1659-D628-CE78-969F-4D0FF53AA32F}"/>
              </a:ext>
            </a:extLst>
          </p:cNvPr>
          <p:cNvPicPr>
            <a:picLocks noChangeAspect="1"/>
          </p:cNvPicPr>
          <p:nvPr/>
        </p:nvPicPr>
        <p:blipFill>
          <a:blip r:embed="rId3"/>
          <a:stretch>
            <a:fillRect/>
          </a:stretch>
        </p:blipFill>
        <p:spPr>
          <a:xfrm>
            <a:off x="4743349" y="479249"/>
            <a:ext cx="4236588" cy="2752525"/>
          </a:xfrm>
          <a:prstGeom prst="rect">
            <a:avLst/>
          </a:prstGeom>
        </p:spPr>
      </p:pic>
      <p:pic>
        <p:nvPicPr>
          <p:cNvPr id="4" name="Picture 3">
            <a:extLst>
              <a:ext uri="{FF2B5EF4-FFF2-40B4-BE49-F238E27FC236}">
                <a16:creationId xmlns:a16="http://schemas.microsoft.com/office/drawing/2014/main" id="{0AD675F3-324F-4F2A-3526-6DE2D8D5BD28}"/>
              </a:ext>
            </a:extLst>
          </p:cNvPr>
          <p:cNvPicPr>
            <a:picLocks noChangeAspect="1"/>
          </p:cNvPicPr>
          <p:nvPr/>
        </p:nvPicPr>
        <p:blipFill>
          <a:blip r:embed="rId4"/>
          <a:stretch>
            <a:fillRect/>
          </a:stretch>
        </p:blipFill>
        <p:spPr>
          <a:xfrm>
            <a:off x="5269237" y="3398962"/>
            <a:ext cx="3268687" cy="1403859"/>
          </a:xfrm>
          <a:prstGeom prst="rect">
            <a:avLst/>
          </a:prstGeom>
        </p:spPr>
      </p:pic>
      <p:pic>
        <p:nvPicPr>
          <p:cNvPr id="9" name="Picture 8">
            <a:extLst>
              <a:ext uri="{FF2B5EF4-FFF2-40B4-BE49-F238E27FC236}">
                <a16:creationId xmlns:a16="http://schemas.microsoft.com/office/drawing/2014/main" id="{E3807C8D-678E-3CA4-CED5-D95693B40B86}"/>
              </a:ext>
            </a:extLst>
          </p:cNvPr>
          <p:cNvPicPr>
            <a:picLocks noChangeAspect="1"/>
          </p:cNvPicPr>
          <p:nvPr/>
        </p:nvPicPr>
        <p:blipFill>
          <a:blip r:embed="rId5"/>
          <a:stretch>
            <a:fillRect/>
          </a:stretch>
        </p:blipFill>
        <p:spPr>
          <a:xfrm>
            <a:off x="4743350" y="479250"/>
            <a:ext cx="4236588" cy="2752524"/>
          </a:xfrm>
          <a:prstGeom prst="rect">
            <a:avLst/>
          </a:prstGeom>
        </p:spPr>
      </p:pic>
    </p:spTree>
    <p:extLst>
      <p:ext uri="{BB962C8B-B14F-4D97-AF65-F5344CB8AC3E}">
        <p14:creationId xmlns:p14="http://schemas.microsoft.com/office/powerpoint/2010/main" val="1905826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2530" y="60538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br>
              <a:rPr lang="en-US" sz="4000" dirty="0"/>
            </a:br>
            <a:r>
              <a:rPr lang="en-US" sz="1800" dirty="0"/>
              <a:t>(Hyperparameter Tuned)</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TextBox 33">
            <a:extLst>
              <a:ext uri="{FF2B5EF4-FFF2-40B4-BE49-F238E27FC236}">
                <a16:creationId xmlns:a16="http://schemas.microsoft.com/office/drawing/2014/main" id="{D557C71B-8C69-D730-9E0F-0E7935C42414}"/>
              </a:ext>
            </a:extLst>
          </p:cNvPr>
          <p:cNvSpPr txBox="1"/>
          <p:nvPr/>
        </p:nvSpPr>
        <p:spPr>
          <a:xfrm>
            <a:off x="304301" y="1630002"/>
            <a:ext cx="4220583" cy="2462213"/>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During hyperparameter tuning we observed that the best model was Gradient Boosting, with:</a:t>
            </a:r>
          </a:p>
          <a:p>
            <a:pPr algn="just"/>
            <a:endParaRPr lang="en-US" sz="11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Mean Squared Error: 791994.25</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Root Mean Squared Error: 889.94</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Coefficient of Determination: 0.79</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that the model is able to predict the PC Price with +- $890 accuracy, with a coefficient of determination of 0.79, meaning that our model is able to explain about 80% of the variance in our response variable.</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22" name="Google Shape;254;p31">
            <a:extLst>
              <a:ext uri="{FF2B5EF4-FFF2-40B4-BE49-F238E27FC236}">
                <a16:creationId xmlns:a16="http://schemas.microsoft.com/office/drawing/2014/main" id="{6F2C1EFE-A41F-1D87-AC4F-465B1987B79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1D641A9C-F224-C49B-D51C-C3D2C04651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3D38F006-3E47-8AB7-5E81-A08ED7030196}"/>
              </a:ext>
            </a:extLst>
          </p:cNvPr>
          <p:cNvPicPr>
            <a:picLocks noChangeAspect="1"/>
          </p:cNvPicPr>
          <p:nvPr/>
        </p:nvPicPr>
        <p:blipFill>
          <a:blip r:embed="rId3"/>
          <a:stretch>
            <a:fillRect/>
          </a:stretch>
        </p:blipFill>
        <p:spPr>
          <a:xfrm>
            <a:off x="4697629" y="498842"/>
            <a:ext cx="4236588" cy="2752524"/>
          </a:xfrm>
          <a:prstGeom prst="rect">
            <a:avLst/>
          </a:prstGeom>
        </p:spPr>
      </p:pic>
      <p:sp>
        <p:nvSpPr>
          <p:cNvPr id="24" name="Google Shape;630;p45">
            <a:extLst>
              <a:ext uri="{FF2B5EF4-FFF2-40B4-BE49-F238E27FC236}">
                <a16:creationId xmlns:a16="http://schemas.microsoft.com/office/drawing/2014/main" id="{B1D303EF-7107-3A67-8A3F-5E7CCD30EBFB}"/>
              </a:ext>
            </a:extLst>
          </p:cNvPr>
          <p:cNvSpPr/>
          <p:nvPr/>
        </p:nvSpPr>
        <p:spPr>
          <a:xfrm>
            <a:off x="4650377" y="447288"/>
            <a:ext cx="4331093" cy="285590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6F2E30D4-7FAF-F246-B435-36F6915BD6C9}"/>
              </a:ext>
            </a:extLst>
          </p:cNvPr>
          <p:cNvPicPr>
            <a:picLocks noChangeAspect="1"/>
          </p:cNvPicPr>
          <p:nvPr/>
        </p:nvPicPr>
        <p:blipFill>
          <a:blip r:embed="rId4"/>
          <a:stretch>
            <a:fillRect/>
          </a:stretch>
        </p:blipFill>
        <p:spPr>
          <a:xfrm>
            <a:off x="5105693" y="3428041"/>
            <a:ext cx="3420459" cy="1352785"/>
          </a:xfrm>
          <a:prstGeom prst="rect">
            <a:avLst/>
          </a:prstGeom>
        </p:spPr>
      </p:pic>
    </p:spTree>
    <p:extLst>
      <p:ext uri="{BB962C8B-B14F-4D97-AF65-F5344CB8AC3E}">
        <p14:creationId xmlns:p14="http://schemas.microsoft.com/office/powerpoint/2010/main" val="277354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are the requirements of the problem statement?</a:t>
            </a: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Feature Engineering and Exploratory Data Analysis (EDA) </a:t>
            </a: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Baseline, Initial Modelling and Hyperparameter Tuning</a:t>
            </a: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of Insights</a:t>
            </a: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6" name="Google Shape;254;p31">
            <a:extLst>
              <a:ext uri="{FF2B5EF4-FFF2-40B4-BE49-F238E27FC236}">
                <a16:creationId xmlns:a16="http://schemas.microsoft.com/office/drawing/2014/main" id="{F82CB5BC-2C72-A47E-55CD-CA556A283BAA}"/>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21088" y="286376"/>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221088" y="1177376"/>
            <a:ext cx="4758902"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During hyperparameter tuning we observed that the best model was Gradient Boosting, with:</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Mean Squared Error: 791994.25</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Root Mean Squared Error: 889.94</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Coefficient of Determination: 0.79</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Median Absolute Error: 791994.25</a:t>
            </a: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Mean Absolute Percentage Error: 0.23</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This means that tor each predicted PC price, the mean squared error of our model is around +-$890, with a coefficient of determination of 0.79, meaning that our model is able to explain 79% of the variance in our response variable.</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Therefore, we can conclude that our model performs relatively average when faced with unseen test data.</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1051560" y="621689"/>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dirty="0"/>
              <a:t>Citations</a:t>
            </a:r>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0" y="1211640"/>
            <a:ext cx="9186182" cy="3536497"/>
          </a:xfrm>
          <a:prstGeom prst="rect">
            <a:avLst/>
          </a:prstGeom>
        </p:spPr>
        <p:txBody>
          <a:bodyPr spcFirstLastPara="1" wrap="square" lIns="91425" tIns="91425" rIns="91425" bIns="91425" anchor="ctr" anchorCtr="0">
            <a:noAutofit/>
          </a:bodyPr>
          <a:lstStyle/>
          <a:p>
            <a:pPr algn="l">
              <a:lnSpc>
                <a:spcPct val="150000"/>
              </a:lnSpc>
            </a:pPr>
            <a:r>
              <a:rPr lang="en-US" sz="800" dirty="0">
                <a:effectLst/>
                <a:latin typeface="Times New Roman" panose="02020603050405020304" pitchFamily="18" charset="0"/>
              </a:rPr>
              <a:t>Patel, H. (2021). What is Feature Engineering — Importance, Tools and Techniques for Machine Learning. [online] Medium. Available at: https://towardsdatascience.com/what-is-feature-engineering-importance-tools-and-techniques-for-machine-learning-2080b0269f10#:~:text=Feature%20Engineering%20is%20a%20very [Accessed 17 Jun. 2022].</a:t>
            </a:r>
          </a:p>
          <a:p>
            <a:pPr algn="l">
              <a:lnSpc>
                <a:spcPct val="150000"/>
              </a:lnSpc>
            </a:pPr>
            <a:endParaRPr lang="en-US" sz="800" dirty="0">
              <a:effectLst/>
              <a:latin typeface="Times New Roman" panose="02020603050405020304" pitchFamily="18" charset="0"/>
            </a:endParaRPr>
          </a:p>
          <a:p>
            <a:pPr algn="l">
              <a:lnSpc>
                <a:spcPct val="150000"/>
              </a:lnSpc>
            </a:pPr>
            <a:r>
              <a:rPr lang="en-US" sz="800" dirty="0">
                <a:effectLst/>
                <a:latin typeface="Times New Roman" panose="02020603050405020304" pitchFamily="18" charset="0"/>
              </a:rPr>
              <a:t>Tableau. (n.d.). Data cleaning: The benefits and steps to creating and using clean data. [online] Available at: https://www.tableau.com/learn/articles/what-is-data-cleaning#:~:text=Data%20cleaning%20is%20the%20process [Accessed 17 Jun. 2022].</a:t>
            </a:r>
          </a:p>
          <a:p>
            <a:pPr algn="l">
              <a:lnSpc>
                <a:spcPct val="150000"/>
              </a:lnSpc>
            </a:pPr>
            <a:r>
              <a:rPr lang="en-US" sz="800" dirty="0">
                <a:effectLst/>
                <a:latin typeface="Times New Roman" panose="02020603050405020304" pitchFamily="18" charset="0"/>
              </a:rPr>
              <a:t>Seif, G. (2022). Understanding the 3 most common loss functions for Machine Learning Regression. [online] Medium. Available at: https://towardsdatascience.com/understanding-the-3-most-common-loss-functions-for-machine-learning-regression-23e0ef3e14d3#:~:text=The%20Mean%20Squared%20Error%20(MSE [Accessed 15 Jun. 2022]</a:t>
            </a:r>
          </a:p>
          <a:p>
            <a:pPr algn="l">
              <a:lnSpc>
                <a:spcPct val="150000"/>
              </a:lnSpc>
            </a:pPr>
            <a:r>
              <a:rPr lang="en-US" sz="800" dirty="0">
                <a:effectLst/>
                <a:latin typeface="Times New Roman" panose="02020603050405020304" pitchFamily="18" charset="0"/>
              </a:rPr>
              <a:t>Nair, A. (2022). Baseline Models: Your Guide For Model Building. [online] Medium. Available at: https://towardsdatascience.com/baseline-models-your-guide-for-model-building-1ec3aa244b8d [Accessed 15 Jun. 2022]</a:t>
            </a:r>
          </a:p>
          <a:p>
            <a:pPr algn="l">
              <a:lnSpc>
                <a:spcPct val="150000"/>
              </a:lnSpc>
            </a:pPr>
            <a:r>
              <a:rPr lang="en-US" sz="800" dirty="0">
                <a:effectLst/>
                <a:latin typeface="Times New Roman" panose="02020603050405020304" pitchFamily="18" charset="0"/>
              </a:rPr>
              <a:t>Brownlee, J. (2020). Train-Test Split for Evaluating Machine Learning Algorithms. [online] Machine Learning Mastery. Available at: https://machinelearningmastery.com/train-test-split-for-evaluating-machine-learning-algorithms/ [Accessed 15 Jun. 2022].</a:t>
            </a:r>
          </a:p>
          <a:p>
            <a:pPr algn="l">
              <a:lnSpc>
                <a:spcPct val="150000"/>
              </a:lnSpc>
            </a:pPr>
            <a:r>
              <a:rPr lang="en-US" sz="800" dirty="0">
                <a:effectLst/>
                <a:latin typeface="Times New Roman" panose="02020603050405020304" pitchFamily="18" charset="0"/>
              </a:rPr>
              <a:t>Verma, Y. (2021). Why Data Scaling is important in Machine Learning &amp; How to effectively do it. [online] Analytics India Magazine. Available at: https://analyticsindiamag.com/why-data-scaling-is-important-in-machine-learning-how-to-effectively-do-it/#:~:text=Scaling%20the%20target%20value%20is [Accessed 15 Jun. 2022]</a:t>
            </a:r>
          </a:p>
          <a:p>
            <a:pPr algn="l">
              <a:lnSpc>
                <a:spcPct val="150000"/>
              </a:lnSpc>
            </a:pPr>
            <a:r>
              <a:rPr lang="en-US" sz="800" dirty="0">
                <a:effectLst/>
                <a:latin typeface="Times New Roman" panose="02020603050405020304" pitchFamily="18" charset="0"/>
              </a:rPr>
              <a:t>Fawcett, A. (2021). Data Science in 5 Minutes: What is One Hot Encoding? [online] Educative: Interactive Courses for Software Developers. Available at: https://www.educative.io/blog/one-hot-encoding [Accessed 15 Jun. 2022]</a:t>
            </a:r>
          </a:p>
          <a:p>
            <a:pPr algn="l">
              <a:lnSpc>
                <a:spcPct val="150000"/>
              </a:lnSpc>
            </a:pPr>
            <a:r>
              <a:rPr lang="en-US" sz="800" dirty="0" err="1">
                <a:effectLst/>
                <a:latin typeface="Times New Roman" panose="02020603050405020304" pitchFamily="18" charset="0"/>
              </a:rPr>
              <a:t>Vandeput</a:t>
            </a:r>
            <a:r>
              <a:rPr lang="en-US" sz="800" dirty="0">
                <a:effectLst/>
                <a:latin typeface="Times New Roman" panose="02020603050405020304" pitchFamily="18" charset="0"/>
              </a:rPr>
              <a:t>, N. (2021). Forecast KPI: RMSE, MAE, MAPE &amp; Bias. [online] Medium. Available at: https://towardsdatascience.com/forecast-kpi-rmse-mae-mape-bias-cdc5703d242d [Accessed 15 Jun. 2022]</a:t>
            </a:r>
          </a:p>
          <a:p>
            <a:pPr algn="l">
              <a:lnSpc>
                <a:spcPct val="150000"/>
              </a:lnSpc>
            </a:pPr>
            <a:r>
              <a:rPr lang="en-US" sz="800" dirty="0">
                <a:effectLst/>
                <a:latin typeface="Times New Roman" panose="02020603050405020304" pitchFamily="18" charset="0"/>
              </a:rPr>
              <a:t>www.southampton.ac.uk. (n.d.). Chi Square | Practical Applications of Statistics in the Social Sciences | University of Southampton. [online] Available at: https://www.southampton.ac.uk/passs/full_time_education/bivariate_analysis/chi_square.page#:~:text=A%20chi%2Dsquare%20test%20is [Accessed 14 Jun. 2022]</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lang="en-GB"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00539956-FC76-C051-25EF-D5A75D89B459}"/>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1813209"/>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dataset contains computer price for different PC models, ranging from Apple, HP, Dell, and others.</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We want to build a machine learning model to predict the computer price based on their configuration.</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Cleaning</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Data cleaning is the process of fixing or removing incorrect, corrupted, incorrectly formatted, duplicate, or incomplete data within a dataset. When combining multiple data sources, there are many opportunities for data to be duplicated or mislabeled (Tableau, n.d.)</a:t>
            </a:r>
            <a:endParaRPr lang="en-GB" sz="1100" dirty="0"/>
          </a:p>
        </p:txBody>
      </p:sp>
      <p:sp>
        <p:nvSpPr>
          <p:cNvPr id="630" name="Google Shape;630;p45"/>
          <p:cNvSpPr/>
          <p:nvPr/>
        </p:nvSpPr>
        <p:spPr>
          <a:xfrm>
            <a:off x="3810965" y="960120"/>
            <a:ext cx="5202406" cy="337021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27CF405C-7896-F82C-B8D6-B08B1AAEE1D0}"/>
              </a:ext>
            </a:extLst>
          </p:cNvPr>
          <p:cNvPicPr>
            <a:picLocks noChangeAspect="1"/>
          </p:cNvPicPr>
          <p:nvPr/>
        </p:nvPicPr>
        <p:blipFill>
          <a:blip r:embed="rId3"/>
          <a:stretch>
            <a:fillRect/>
          </a:stretch>
        </p:blipFill>
        <p:spPr>
          <a:xfrm>
            <a:off x="3889239" y="1036287"/>
            <a:ext cx="5036181" cy="3210197"/>
          </a:xfrm>
          <a:prstGeom prst="rect">
            <a:avLst/>
          </a:prstGeom>
        </p:spPr>
      </p:pic>
    </p:spTree>
    <p:extLst>
      <p:ext uri="{BB962C8B-B14F-4D97-AF65-F5344CB8AC3E}">
        <p14:creationId xmlns:p14="http://schemas.microsoft.com/office/powerpoint/2010/main" val="249152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Splitting</a:t>
            </a:r>
            <a:br>
              <a:rPr lang="en" dirty="0"/>
            </a:br>
            <a:r>
              <a:rPr lang="en" dirty="0"/>
              <a:t>Data</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split the DataFrame into 2 sets:</a:t>
            </a:r>
          </a:p>
          <a:p>
            <a:pPr marL="171450" lvl="0" indent="-171450" algn="just" rtl="0">
              <a:spcBef>
                <a:spcPts val="0"/>
              </a:spcBef>
              <a:spcAft>
                <a:spcPts val="0"/>
              </a:spcAft>
              <a:buFontTx/>
              <a:buChar char="-"/>
            </a:pPr>
            <a:r>
              <a:rPr lang="en-US" sz="1100" dirty="0"/>
              <a:t>Train Data</a:t>
            </a:r>
          </a:p>
          <a:p>
            <a:pPr marL="171450" lvl="0" indent="-171450" algn="just" rtl="0">
              <a:spcBef>
                <a:spcPts val="0"/>
              </a:spcBef>
              <a:spcAft>
                <a:spcPts val="0"/>
              </a:spcAft>
              <a:buFontTx/>
              <a:buChar char="-"/>
            </a:pPr>
            <a:r>
              <a:rPr lang="en-US" sz="1100" dirty="0"/>
              <a:t>Test Data</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This train-test split procedure is used to estimate the performance of machine learning algorithms when they are used to make predictions on data not used to train the model. (Brownlee, 2020)</a:t>
            </a:r>
            <a:endParaRPr lang="en-GB" sz="1100" dirty="0"/>
          </a:p>
        </p:txBody>
      </p:sp>
      <p:sp>
        <p:nvSpPr>
          <p:cNvPr id="630" name="Google Shape;630;p45"/>
          <p:cNvSpPr/>
          <p:nvPr/>
        </p:nvSpPr>
        <p:spPr>
          <a:xfrm>
            <a:off x="4480559" y="421136"/>
            <a:ext cx="3853543" cy="42161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descr="Text&#10;&#10;Description automatically generated">
            <a:extLst>
              <a:ext uri="{FF2B5EF4-FFF2-40B4-BE49-F238E27FC236}">
                <a16:creationId xmlns:a16="http://schemas.microsoft.com/office/drawing/2014/main" id="{018C6BEB-A626-0258-7C90-BFA9B5A43FA1}"/>
              </a:ext>
            </a:extLst>
          </p:cNvPr>
          <p:cNvPicPr>
            <a:picLocks noChangeAspect="1"/>
          </p:cNvPicPr>
          <p:nvPr/>
        </p:nvPicPr>
        <p:blipFill>
          <a:blip r:embed="rId3"/>
          <a:stretch>
            <a:fillRect/>
          </a:stretch>
        </p:blipFill>
        <p:spPr>
          <a:xfrm>
            <a:off x="4555362" y="503821"/>
            <a:ext cx="3700852" cy="4090752"/>
          </a:xfrm>
          <a:prstGeom prst="rect">
            <a:avLst/>
          </a:prstGeom>
        </p:spPr>
      </p:pic>
    </p:spTree>
    <p:extLst>
      <p:ext uri="{BB962C8B-B14F-4D97-AF65-F5344CB8AC3E}">
        <p14:creationId xmlns:p14="http://schemas.microsoft.com/office/powerpoint/2010/main" val="276377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84869" y="42113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Scaling</a:t>
            </a:r>
            <a:br>
              <a:rPr lang="en" dirty="0"/>
            </a:br>
            <a:r>
              <a:rPr lang="en" dirty="0"/>
              <a:t>Data</a:t>
            </a:r>
            <a:endParaRPr dirty="0"/>
          </a:p>
        </p:txBody>
      </p:sp>
      <p:sp>
        <p:nvSpPr>
          <p:cNvPr id="627" name="Google Shape;627;p45"/>
          <p:cNvSpPr txBox="1">
            <a:spLocks noGrp="1"/>
          </p:cNvSpPr>
          <p:nvPr>
            <p:ph type="subTitle" idx="1"/>
          </p:nvPr>
        </p:nvSpPr>
        <p:spPr>
          <a:xfrm>
            <a:off x="484869" y="1567745"/>
            <a:ext cx="2646900"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scale the in 3 ways, quantitative, qualitative nominal and qualitative ordinal.</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This allows us to get the most accurate results for their respective data types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Various machine learning algorithms are sensitive when the data is not scaled.</a:t>
            </a:r>
          </a:p>
          <a:p>
            <a:pPr marL="0" lvl="0" indent="0" algn="just" rtl="0">
              <a:spcBef>
                <a:spcPts val="0"/>
              </a:spcBef>
              <a:spcAft>
                <a:spcPts val="0"/>
              </a:spcAft>
              <a:buNone/>
            </a:pPr>
            <a:r>
              <a:rPr lang="en-US" sz="1100" dirty="0"/>
              <a:t>There are various machine learning algorithms that use the same kind of basic strategies as their base concept under the algorithm.</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These base concepts are totally based on the mapping of the distance between data points; scaling of the data makes it easy for a model to learn and understand the problem. (Verma, 2021)</a:t>
            </a:r>
          </a:p>
        </p:txBody>
      </p:sp>
      <p:sp>
        <p:nvSpPr>
          <p:cNvPr id="630" name="Google Shape;630;p45"/>
          <p:cNvSpPr/>
          <p:nvPr/>
        </p:nvSpPr>
        <p:spPr>
          <a:xfrm>
            <a:off x="3853543" y="603990"/>
            <a:ext cx="5140234" cy="4216204"/>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descr="Text&#10;&#10;Description automatically generated">
            <a:extLst>
              <a:ext uri="{FF2B5EF4-FFF2-40B4-BE49-F238E27FC236}">
                <a16:creationId xmlns:a16="http://schemas.microsoft.com/office/drawing/2014/main" id="{D6223352-1175-D0AE-D215-A47BB21C4519}"/>
              </a:ext>
            </a:extLst>
          </p:cNvPr>
          <p:cNvPicPr>
            <a:picLocks noChangeAspect="1"/>
          </p:cNvPicPr>
          <p:nvPr/>
        </p:nvPicPr>
        <p:blipFill>
          <a:blip r:embed="rId3"/>
          <a:stretch>
            <a:fillRect/>
          </a:stretch>
        </p:blipFill>
        <p:spPr>
          <a:xfrm>
            <a:off x="3931221" y="666206"/>
            <a:ext cx="5004489" cy="4081932"/>
          </a:xfrm>
          <a:prstGeom prst="rect">
            <a:avLst/>
          </a:prstGeom>
        </p:spPr>
      </p:pic>
    </p:spTree>
    <p:extLst>
      <p:ext uri="{BB962C8B-B14F-4D97-AF65-F5344CB8AC3E}">
        <p14:creationId xmlns:p14="http://schemas.microsoft.com/office/powerpoint/2010/main" val="3611616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52244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br>
              <a:rPr lang="en" dirty="0"/>
            </a:br>
            <a:r>
              <a:rPr lang="en" dirty="0"/>
              <a:t>Encoding</a:t>
            </a:r>
            <a:endParaRPr dirty="0"/>
          </a:p>
        </p:txBody>
      </p:sp>
      <p:sp>
        <p:nvSpPr>
          <p:cNvPr id="627" name="Google Shape;627;p45"/>
          <p:cNvSpPr txBox="1">
            <a:spLocks noGrp="1"/>
          </p:cNvSpPr>
          <p:nvPr>
            <p:ph type="subTitle" idx="1"/>
          </p:nvPr>
        </p:nvSpPr>
        <p:spPr>
          <a:xfrm>
            <a:off x="720000" y="1691640"/>
            <a:ext cx="2646900" cy="2929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I encoded the nominal data using </a:t>
            </a:r>
            <a:r>
              <a:rPr lang="en-US" sz="1100" dirty="0" err="1"/>
              <a:t>OneHotEncoder</a:t>
            </a:r>
            <a:r>
              <a:rPr lang="en-US" sz="1100" dirty="0"/>
              <a:t>, and the ordinal data using</a:t>
            </a:r>
          </a:p>
          <a:p>
            <a:pPr marL="0" lvl="0" indent="0" algn="just" rtl="0">
              <a:spcBef>
                <a:spcPts val="0"/>
              </a:spcBef>
              <a:spcAft>
                <a:spcPts val="0"/>
              </a:spcAft>
              <a:buNone/>
            </a:pPr>
            <a:r>
              <a:rPr lang="en-US" sz="1100" dirty="0" err="1"/>
              <a:t>OrdinalEncoder</a:t>
            </a:r>
            <a:r>
              <a:rPr lang="en-US" sz="1100" dirty="0"/>
              <a:t>. </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One hot encoding makes our training data more useful and expressive, and it can be rescaled easily.</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By using numeric values, we more easily determine a probability for our values.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In particular, one hot encoding is used for our output values, since it provides more nuanced predictions than single labels.  (Fawcett, 2021)</a:t>
            </a:r>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descr="Text&#10;&#10;Description automatically generated">
            <a:extLst>
              <a:ext uri="{FF2B5EF4-FFF2-40B4-BE49-F238E27FC236}">
                <a16:creationId xmlns:a16="http://schemas.microsoft.com/office/drawing/2014/main" id="{C9D36433-14FD-4E3B-506F-6BE201B3C431}"/>
              </a:ext>
            </a:extLst>
          </p:cNvPr>
          <p:cNvPicPr>
            <a:picLocks noChangeAspect="1"/>
          </p:cNvPicPr>
          <p:nvPr/>
        </p:nvPicPr>
        <p:blipFill>
          <a:blip r:embed="rId4"/>
          <a:stretch>
            <a:fillRect/>
          </a:stretch>
        </p:blipFill>
        <p:spPr>
          <a:xfrm>
            <a:off x="3902186" y="1752335"/>
            <a:ext cx="4886192" cy="1786404"/>
          </a:xfrm>
          <a:prstGeom prst="rect">
            <a:avLst/>
          </a:prstGeom>
        </p:spPr>
      </p:pic>
    </p:spTree>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1845</Words>
  <Application>Microsoft Office PowerPoint</Application>
  <PresentationFormat>On-screen Show (16:9)</PresentationFormat>
  <Paragraphs>200</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Times New Roman</vt:lpstr>
      <vt:lpstr>Big Shoulders Text Black</vt:lpstr>
      <vt:lpstr>Arial</vt:lpstr>
      <vt:lpstr>Overpass</vt:lpstr>
      <vt:lpstr>Georgia</vt:lpstr>
      <vt:lpstr>Bigshot One</vt:lpstr>
      <vt:lpstr>Korean Minimalist Style Pitch Deck by Slidesgo</vt:lpstr>
      <vt:lpstr>AIML Regression</vt:lpstr>
      <vt:lpstr>01.</vt:lpstr>
      <vt:lpstr>Problem Breakdown</vt:lpstr>
      <vt:lpstr>Problem</vt:lpstr>
      <vt:lpstr>Data Manipulation &amp; Exploration</vt:lpstr>
      <vt:lpstr>Data Cleaning</vt:lpstr>
      <vt:lpstr>Splitting Data</vt:lpstr>
      <vt:lpstr>Scaling Data</vt:lpstr>
      <vt:lpstr>Data Encoding</vt:lpstr>
      <vt:lpstr>Feature Engineering</vt:lpstr>
      <vt:lpstr>Data Exploration Chi-Square Test for Association</vt:lpstr>
      <vt:lpstr>Data Exploration Lasso Regression for Feature Importance Analysis </vt:lpstr>
      <vt:lpstr>Data Exploration Correlation Matrix</vt:lpstr>
      <vt:lpstr>Modelling &amp; Tuning</vt:lpstr>
      <vt:lpstr>Evaluation Metrics</vt:lpstr>
      <vt:lpstr>Models Used</vt:lpstr>
      <vt:lpstr>kNN Regressor</vt:lpstr>
      <vt:lpstr>Gradient Boosting</vt:lpstr>
      <vt:lpstr>Gradient Boosting (Hyperparameter Tuned)</vt:lpstr>
      <vt:lpstr>Conclusion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Classification</dc:title>
  <cp:lastModifiedBy>JUSTIN WONG JUIN HNG</cp:lastModifiedBy>
  <cp:revision>8</cp:revision>
  <dcterms:modified xsi:type="dcterms:W3CDTF">2022-06-28T16:29:57Z</dcterms:modified>
</cp:coreProperties>
</file>